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8" r:id="rId3"/>
    <p:sldId id="261" r:id="rId4"/>
    <p:sldId id="269" r:id="rId5"/>
    <p:sldId id="270" r:id="rId6"/>
    <p:sldId id="271" r:id="rId7"/>
    <p:sldId id="259" r:id="rId8"/>
    <p:sldId id="260" r:id="rId9"/>
    <p:sldId id="263" r:id="rId10"/>
    <p:sldId id="264" r:id="rId11"/>
    <p:sldId id="265" r:id="rId12"/>
    <p:sldId id="266" r:id="rId13"/>
    <p:sldId id="267" r:id="rId14"/>
    <p:sldId id="268" r:id="rId15"/>
    <p:sldId id="262" r:id="rId16"/>
    <p:sldId id="272" r:id="rId17"/>
    <p:sldId id="273" r:id="rId18"/>
    <p:sldId id="274" r:id="rId19"/>
    <p:sldId id="275" r:id="rId20"/>
    <p:sldId id="290" r:id="rId21"/>
    <p:sldId id="276" r:id="rId22"/>
    <p:sldId id="291" r:id="rId23"/>
    <p:sldId id="277" r:id="rId24"/>
    <p:sldId id="278" r:id="rId25"/>
    <p:sldId id="292" r:id="rId26"/>
    <p:sldId id="293" r:id="rId27"/>
    <p:sldId id="281" r:id="rId28"/>
    <p:sldId id="282" r:id="rId29"/>
    <p:sldId id="283" r:id="rId30"/>
    <p:sldId id="286" r:id="rId31"/>
    <p:sldId id="287" r:id="rId32"/>
    <p:sldId id="289" r:id="rId33"/>
    <p:sldId id="288" r:id="rId34"/>
    <p:sldId id="285" r:id="rId35"/>
  </p:sldIdLst>
  <p:sldSz cx="12192000" cy="6858000"/>
  <p:notesSz cx="6858000" cy="9144000"/>
  <p:embeddedFontLst>
    <p:embeddedFont>
      <p:font typeface="나눔스퀘어_ac ExtraBold" panose="020B0600000101010101" pitchFamily="50" charset="-127"/>
      <p:bold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맑은 고딕" panose="020B0503020000020004" pitchFamily="50" charset="-127"/>
      <p:regular r:id="rId41"/>
      <p:bold r:id="rId42"/>
    </p:embeddedFont>
    <p:embeddedFont>
      <p:font typeface="나눔스퀘어_ac Bold" panose="020B0600000101010101" pitchFamily="50" charset="-127"/>
      <p:bold r:id="rId43"/>
    </p:embeddedFont>
    <p:embeddedFont>
      <p:font typeface="Calibri Light" panose="020F0302020204030204" pitchFamily="34" charset="0"/>
      <p:regular r:id="rId44"/>
      <p:italic r:id="rId45"/>
    </p:embeddedFont>
    <p:embeddedFont>
      <p:font typeface="나눔스퀘어_ac" panose="020B0600000101010101" pitchFamily="50" charset="-127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B1B"/>
    <a:srgbClr val="1A1A1A"/>
    <a:srgbClr val="181818"/>
    <a:srgbClr val="252527"/>
    <a:srgbClr val="7F7F7F"/>
    <a:srgbClr val="1D774C"/>
    <a:srgbClr val="F2F2F2"/>
    <a:srgbClr val="DEE11E"/>
    <a:srgbClr val="47BD9B"/>
    <a:srgbClr val="44C9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2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0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8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hdphoto2.wdp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382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244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72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877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71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230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84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14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317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157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20A1F-25A5-4448-A876-CB81593D3DD0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blog.naver.com/PostView.nhn?blogId=naava_kr&amp;logNo=221766995814&amp;from=search&amp;redirect=Log&amp;widgetTypeCall=true&amp;topReferer=https%3A%2F%2Fsearch.naver.com%2Fsearch.naver%3Fsm%3Dtop_hty%26fbm%3D1%26ie%3Dutf8%26query%3Dces%2B2020%2B%25EB%25A6%25AC%25EB%25B7%25B0&amp;directAccess=false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blog.naver.com/PostView.nhn?blogId=naava_kr&amp;logNo=221766995814&amp;from=search&amp;redirect=Log&amp;widgetTypeCall=true&amp;topReferer=https%3A%2F%2Fsearch.naver.com%2Fsearch.naver%3Fsm%3Dtop_hty%26fbm%3D1%26ie%3Dutf8%26query%3Dces%2B2020%2B%25EB%25A6%25AC%25EB%25B7%25B0&amp;directAccess=false" TargetMode="Externa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blog.naver.com/PostView.nhn?blogId=naava_kr&amp;logNo=221766995814&amp;from=search&amp;redirect=Log&amp;widgetTypeCall=true&amp;topReferer=https%3A%2F%2Fsearch.naver.com%2Fsearch.naver%3Fsm%3Dtop_hty%26fbm%3D1%26ie%3Dutf8%26query%3Dces%2B2020%2B%25EB%25A6%25AC%25EB%25B7%25B0&amp;directAccess=false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happist.com/569345/2020-ces-ces-%EC%86%8C%EB%B9%84%EC%9E%90-%EA%B8%B0%EC%88%A0-%ED%8A%B8%EB%A0%8C%EB%93%9C-%EB%B3%B8%EA%B2%A9-%EB%8D%B0%EC%9D%B4%ED%83%80-%EC%8B%9C%EB%8C%80%EB%A1%9C-%EC%A7%84%EC%9E%85-by-cta/" TargetMode="External"/><Relationship Id="rId3" Type="http://schemas.openxmlformats.org/officeDocument/2006/relationships/hyperlink" Target="http://news.appstory.co.kr/plan12710" TargetMode="External"/><Relationship Id="rId7" Type="http://schemas.openxmlformats.org/officeDocument/2006/relationships/hyperlink" Target="https://www.wired.kr/news/articleView.html?idxno=729" TargetMode="External"/><Relationship Id="rId2" Type="http://schemas.openxmlformats.org/officeDocument/2006/relationships/hyperlink" Target="http://www.bloter.net/archives/367425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donga.com/news/article/all/20200115/99240218/1" TargetMode="External"/><Relationship Id="rId5" Type="http://schemas.openxmlformats.org/officeDocument/2006/relationships/hyperlink" Target="http://www.lgblog.co.kr/innovation/202900" TargetMode="External"/><Relationship Id="rId10" Type="http://schemas.openxmlformats.org/officeDocument/2006/relationships/hyperlink" Target="http://www.thelec.kr/news/articleView.html?idxno=4699" TargetMode="External"/><Relationship Id="rId4" Type="http://schemas.openxmlformats.org/officeDocument/2006/relationships/hyperlink" Target="http://gamsungit.com/221762398966" TargetMode="External"/><Relationship Id="rId9" Type="http://schemas.openxmlformats.org/officeDocument/2006/relationships/hyperlink" Target="https://blog.naver.com/tech-plus/22176229370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3" b="3666"/>
          <a:stretch/>
        </p:blipFill>
        <p:spPr>
          <a:xfrm>
            <a:off x="539999" y="540000"/>
            <a:ext cx="11112001" cy="577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674352" y="6519446"/>
            <a:ext cx="19776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 err="1" smtClean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유희수</a:t>
            </a:r>
            <a:endParaRPr lang="en-US" sz="1600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163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오른쪽 화살표 13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직사각형 16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638983" y="3501598"/>
            <a:ext cx="462140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latinLnBrk="1"/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AI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기술의 발전으로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스트리밍 전쟁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 촉발될 것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넷플릭스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유튜브 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2020</a:t>
            </a:r>
            <a:r>
              <a:rPr lang="ko-KR" altLang="en-US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퀴비</a:t>
            </a: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294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오른쪽 화살표 13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직사각형 16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863438" y="3244572"/>
            <a:ext cx="395366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>
              <a:lnSpc>
                <a:spcPct val="150000"/>
              </a:lnSpc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개인용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자동차 뿐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아니라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모든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종류의 교통수단이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전기차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빠르게 교체될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것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119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오른쪽 화살표 13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직사각형 16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485468" y="2902518"/>
            <a:ext cx="466486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>
              <a:lnSpc>
                <a:spcPct val="150000"/>
              </a:lnSpc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헬스케어 업체의 숫자는 급속도로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증가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en-US" sz="16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지난해 대비 </a:t>
            </a:r>
            <a:r>
              <a:rPr 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20%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증가</a:t>
            </a:r>
            <a:r>
              <a:rPr 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전시면적도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15%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이상</a:t>
            </a:r>
            <a:r>
              <a:rPr lang="en-US" sz="16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pPr lvl="0" algn="ctr" latinLnBrk="1">
              <a:lnSpc>
                <a:spcPct val="150000"/>
              </a:lnSpc>
            </a:pPr>
            <a:endParaRPr lang="en-US" sz="1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-&gt;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미국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가정의 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분의 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이상이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적어도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하나의 </a:t>
            </a:r>
            <a:r>
              <a:rPr lang="ko-KR" altLang="en-US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웨어러블</a:t>
            </a:r>
            <a:r>
              <a:rPr lang="ko-KR" altLang="en-US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가지고 있다</a:t>
            </a: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563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오른쪽 화살표 13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직사각형 16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953503" y="3487583"/>
            <a:ext cx="3953660" cy="883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>
              <a:lnSpc>
                <a:spcPct val="150000"/>
              </a:lnSpc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재난상황에서 피해를 최소화하고 빠르게 복구할 수 있도록 돕는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기술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4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직사각형 15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오른쪽 화살표 16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직사각형 17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직사각형 19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직사각형 23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480825" y="2997120"/>
            <a:ext cx="483177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/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기존에 인간이 정해놓은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/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작업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순서대로 움직이던 </a:t>
            </a:r>
            <a:r>
              <a:rPr lang="ko-KR" altLang="en-US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임무형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시스템</a:t>
            </a:r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ctr" latinLnBrk="1"/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/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/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사회생활을 함께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/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영위하는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소셜로봇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으로 진보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만능형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로봇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</p:txBody>
      </p:sp>
      <p:sp>
        <p:nvSpPr>
          <p:cNvPr id="13" name="아래쪽 화살표 12"/>
          <p:cNvSpPr/>
          <p:nvPr/>
        </p:nvSpPr>
        <p:spPr>
          <a:xfrm>
            <a:off x="8781139" y="3688706"/>
            <a:ext cx="231145" cy="371154"/>
          </a:xfrm>
          <a:prstGeom prst="downArrow">
            <a:avLst>
              <a:gd name="adj1" fmla="val 46189"/>
              <a:gd name="adj2" fmla="val 74771"/>
            </a:avLst>
          </a:prstGeom>
          <a:pattFill prst="ltUpDiag">
            <a:fgClr>
              <a:schemeClr val="tx1"/>
            </a:fgClr>
            <a:bgClr>
              <a:srgbClr val="F2F2F2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직사각형 24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53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직사각형 16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오른쪽 화살표 19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직사각형 22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직사각형 26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390711" y="2601081"/>
            <a:ext cx="4766545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>
              <a:lnSpc>
                <a:spcPct val="150000"/>
              </a:lnSpc>
            </a:pPr>
            <a:r>
              <a:rPr lang="en-US" sz="20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Internet of Things</a:t>
            </a:r>
          </a:p>
          <a:p>
            <a:pPr lvl="0" algn="ctr" latinLnBrk="1">
              <a:lnSpc>
                <a:spcPct val="150000"/>
              </a:lnSpc>
            </a:pP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단지 사물을 연결하는 인터넷이라는 수동적인 의미</a:t>
            </a:r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endParaRPr lang="en-US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en-US" sz="20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Intelligence of Things</a:t>
            </a:r>
            <a:endParaRPr lang="en-US" sz="2000" dirty="0"/>
          </a:p>
          <a:p>
            <a:pPr lvl="0" algn="ctr" latinLnBrk="1">
              <a:lnSpc>
                <a:spcPct val="150000"/>
              </a:lnSpc>
            </a:pP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작동하는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사물을 연결하고 연결 이상의 사용 경험을 제공할 수 있는 지능을 가진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인터넷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4" name="아래로 구부러진 화살표 13"/>
          <p:cNvSpPr/>
          <p:nvPr/>
        </p:nvSpPr>
        <p:spPr>
          <a:xfrm rot="3814659">
            <a:off x="10207912" y="2930753"/>
            <a:ext cx="1276661" cy="871966"/>
          </a:xfrm>
          <a:prstGeom prst="curvedDownArrow">
            <a:avLst>
              <a:gd name="adj1" fmla="val 19376"/>
              <a:gd name="adj2" fmla="val 53449"/>
              <a:gd name="adj3" fmla="val 25000"/>
            </a:avLst>
          </a:prstGeom>
          <a:pattFill prst="ltUp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509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3814061" y="1326048"/>
            <a:ext cx="449674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미래 도시 구현의 핵심이 될 주제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608469" y="2702188"/>
            <a:ext cx="6070142" cy="2033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500" kern="100" dirty="0" smtClean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UAM (Urban Air Mobility) : </a:t>
            </a: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도심항공</a:t>
            </a:r>
            <a:r>
              <a:rPr lang="ko-KR" alt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endParaRPr lang="en-US" sz="1500" kern="100" dirty="0" smtClean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수직이착륙이 가능해 활주로 없이도 도심 내 이동 가능해 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대도시 교통 혼잡을 피함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개인용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비행체 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PAV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를 기반으로 도심 항공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모빌리티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서비스를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결합해                   하늘을 이동 통로로 이용할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수 있는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모빌리티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솔루션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자신이 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원하는 시간에 이동하기를 원하는 소비자들의 욕구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도로에서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버리는 시간을 획기적으로 줄여서 삶을 더 풍요롭고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가치있게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만들고 교통사고와 환경오염으로 인한 막대한 사회적 비용도 감축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026" name="Picture 2" descr="UAM에 대한 이미지 검색결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6" b="12930"/>
          <a:stretch/>
        </p:blipFill>
        <p:spPr bwMode="auto">
          <a:xfrm>
            <a:off x="6747081" y="2730501"/>
            <a:ext cx="4680000" cy="260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66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3814061" y="1326048"/>
            <a:ext cx="449674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미래 도시 구현의 핵심이 될 주제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49938" y="2298395"/>
            <a:ext cx="6096000" cy="97257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500" kern="100" dirty="0" smtClean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PBV (Purpose Built Vehicle_ : </a:t>
            </a:r>
            <a:r>
              <a:rPr lang="ko-KR" altLang="en-US" sz="15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목적 기반 </a:t>
            </a:r>
            <a:r>
              <a:rPr lang="ko-KR" altLang="en-US" sz="1500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endParaRPr lang="en-US" sz="1500" kern="100" dirty="0" smtClean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설계에 따라 카페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병원 등 맞춤형 서비스를 </a:t>
            </a:r>
            <a:endParaRPr lang="en-US" altLang="ko-KR" sz="1300" kern="10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lvl="1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altLang="ko-KR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 중 자유롭게 이용하는 도심형 친환경 </a:t>
            </a:r>
            <a:r>
              <a:rPr lang="ko-KR" altLang="en-US" sz="1300" kern="10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모빌리티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649938" y="3501155"/>
            <a:ext cx="6096000" cy="192244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500" kern="100" dirty="0" smtClean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Hub : </a:t>
            </a: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r>
              <a:rPr lang="ko-KR" alt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환승 거점</a:t>
            </a:r>
            <a:endParaRPr lang="en-US" sz="1500" kern="100" dirty="0" smtClean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UAM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과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PBV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를 연결하는 구심점으로 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PBV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와 결합으로 새로운 커뮤니티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현대차는 항공기가 수직이착륙하는 정거장인 ‘환승 거점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(S-hub)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’을 </a:t>
            </a:r>
            <a:endParaRPr lang="en-US" altLang="ko-KR" sz="1300" kern="100" spc="-3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lvl="1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altLang="ko-KR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  </a:t>
            </a:r>
            <a:r>
              <a:rPr lang="ko-KR" altLang="en-US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쇼핑 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중심지로 만드는 도시 모델을 </a:t>
            </a:r>
            <a:r>
              <a:rPr lang="ko-KR" altLang="en-US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제시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UAM </a:t>
            </a:r>
            <a:r>
              <a:rPr lang="ko-KR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이착륙장과 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PBV 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도킹 스테이션을 갖춰서 이들을 연결하는 구심점이며 </a:t>
            </a:r>
            <a:endParaRPr lang="en-US" altLang="ko-KR" sz="1300" kern="100" spc="-3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lvl="1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sz="1300" kern="100" spc="-3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   PBV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와의 결합에 따라 새로운 공간으로 무한히 재창조 됨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2050" name="Picture 2" descr="UAM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938" y="2093277"/>
            <a:ext cx="4680000" cy="35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493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3814061" y="1326048"/>
            <a:ext cx="449674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미래 도시 구현의 핵심이 될 주제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2073247"/>
            <a:ext cx="6187062" cy="37069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500" kern="100" dirty="0" smtClean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PAV (Personal Air Vehicle) : </a:t>
            </a:r>
            <a:r>
              <a:rPr lang="ko-KR" alt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개인용 비행체 </a:t>
            </a:r>
            <a:r>
              <a:rPr lang="en-US" sz="1500" kern="100" spc="-30" dirty="0" smtClean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S-A1</a:t>
            </a:r>
            <a:r>
              <a:rPr lang="ko-KR" altLang="en-US" sz="1500" kern="100" spc="-3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’</a:t>
            </a:r>
            <a:endParaRPr lang="en-US" sz="1500" kern="100" dirty="0" smtClean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spc="-3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드론처럼</a:t>
            </a:r>
            <a:r>
              <a:rPr lang="ko-KR" altLang="en-US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수직 이착륙이 </a:t>
            </a:r>
            <a:r>
              <a:rPr lang="ko-KR" altLang="en-US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가능하며 파일럿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1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명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승객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4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명을 태우도록 </a:t>
            </a:r>
            <a:r>
              <a:rPr lang="ko-KR" altLang="en-US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설계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현대자동차는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우버와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손잡고 공중에서 이동하는 ‘개인용 비행체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(PAV)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’를 포함한 도심 항공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모빌리티를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2028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년께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상용화하겠다고 </a:t>
            </a:r>
            <a:r>
              <a:rPr lang="ko-KR" alt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밝힘</a:t>
            </a: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최대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4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인이 탈 수 있는 개인용 비행체 콘셉트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S-A1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은 최고 시속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290km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로 </a:t>
            </a:r>
            <a:r>
              <a:rPr lang="en-US" alt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      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최대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100km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까지 </a:t>
            </a:r>
            <a:r>
              <a:rPr lang="ko-KR" alt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비행 가능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1</a:t>
            </a: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상용화 초기에는 조종사가 직접 조종하지만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                                                      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자동비행기술이 안정화된 이후부터는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자율비행이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가능하도록 개발할 예정</a:t>
            </a: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개의 프로펠러를 단 헬리콥터와 달리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8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개의 작은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로터를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활용해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                  소음이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적다는 게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장점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://www.bloter.net/wp-content/uploads/2020/01/DSC06047-765x510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8123" y="2382912"/>
            <a:ext cx="4680000" cy="2859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747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3814061" y="1326048"/>
            <a:ext cx="449674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미래 도시 구현의 핵심이 될 주제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3073" name="그림 7" descr="http://www.bloter.net/wp-content/uploads/2020/01/CES-2020_%EC%86%8C%EB%8B%88_%EB%B9%84%EC%A0%84-SVISION-S-%EC%BB%A8%EC%85%89-%EB%AA%A8%EB%8D%B8_%ED%98%84%EC%9E%A5-%EB%B6%80%EC%8A%A4-765x472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075" y="2564935"/>
            <a:ext cx="4680000" cy="2889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그림 11" descr="http://img.appstory.co.kr/@files/monthly.appstory.co.kr/content/202001/a1ec03b033f4dbe6248e8fc24d00a036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40" r="8881"/>
          <a:stretch/>
        </p:blipFill>
        <p:spPr bwMode="auto">
          <a:xfrm>
            <a:off x="6575175" y="2564935"/>
            <a:ext cx="4914900" cy="2889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863849" y="300918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50961" y="2352442"/>
            <a:ext cx="6378152" cy="3533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보쉬와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마그나인터내셔널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콘티넨탈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퀄컴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그리고 엔비디아 등 여러 기업의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합작품</a:t>
            </a:r>
            <a:endParaRPr lang="en-US" altLang="ko-KR" sz="1300" kern="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차량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안팎에 라이다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TOF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카메라 등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33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개 센서를 장착해 주변 환경을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감지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전좌석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와이드스크린 디스플레이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모든 방향에서 발생하는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                                       세밀한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소리까지 출력하는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360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리얼리티 오디오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상시접속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커넥티비티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기술도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장착</a:t>
            </a:r>
            <a:endParaRPr lang="en-US" altLang="ko-KR" sz="1300" kern="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백미러와 사이드미러는 ‘실제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거울’이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아닌 차량 내장 카메라가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                                  촬영한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영상을 보여주는 ‘가상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거울’로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대체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전면 유리에 달린 카메라는 주행 중 일어나는 모든 모습을 기록하는 녹화 기능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소니는 레벨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2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수준의 자율 주행을 레벨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4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까지 고도화가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목표</a:t>
            </a:r>
            <a:r>
              <a:rPr lang="en-US" altLang="ko-KR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.                                     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레벨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4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는 제한적 상황을 제외하고 운전자 개입 없이 자율 주행이 이뤄지는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단계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999" y="2049037"/>
            <a:ext cx="13208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소니 비전</a:t>
            </a:r>
            <a:r>
              <a:rPr lang="en-US" altLang="ko-KR" sz="1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-S</a:t>
            </a:r>
            <a:endParaRPr lang="en-US" sz="15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038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/>
          <p:cNvSpPr/>
          <p:nvPr/>
        </p:nvSpPr>
        <p:spPr>
          <a:xfrm>
            <a:off x="1015999" y="3929743"/>
            <a:ext cx="10160000" cy="18733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CES </a:t>
            </a:r>
            <a:r>
              <a:rPr lang="ko-KR" altLang="en-US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소비자 가전 전시회</a:t>
            </a:r>
            <a:endParaRPr lang="en-US" sz="1000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매해 </a:t>
            </a:r>
            <a:r>
              <a:rPr 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월 </a:t>
            </a:r>
            <a:r>
              <a:rPr lang="ko-KR" altLang="en-US" kern="10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라스베거스에서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열린다</a:t>
            </a:r>
            <a:r>
              <a:rPr 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수 많은 제품 프리뷰가 쏟아지며 새로운 제품들이 들어선다</a:t>
            </a:r>
            <a:r>
              <a:rPr 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글로벌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대기업과 혁신기업들이 </a:t>
            </a: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IT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기술과 신기술을 접목한 미래의 전자제품을 선보이는 세계 최대 박람회로 </a:t>
            </a:r>
            <a:r>
              <a:rPr lang="en-US" altLang="ko-KR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  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첨단기기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및 </a:t>
            </a: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4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차 산업기술 </a:t>
            </a: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(5G. ICT, </a:t>
            </a:r>
            <a:r>
              <a:rPr lang="ko-KR" altLang="en-US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블록체인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등</a:t>
            </a: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분야 등 글로벌 기술 트렌드를 한 눈에 파악할 수 있다</a:t>
            </a: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99" y="1186543"/>
            <a:ext cx="6096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69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3814061" y="1326048"/>
            <a:ext cx="449674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미래 도시 구현의 핵심이 될 주제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3073" name="그림 7" descr="http://www.bloter.net/wp-content/uploads/2020/01/CES-2020_%EC%86%8C%EB%8B%88_%EB%B9%84%EC%A0%84-SVISION-S-%EC%BB%A8%EC%85%89-%EB%AA%A8%EB%8D%B8_%ED%98%84%EC%9E%A5-%EB%B6%80%EC%8A%A4-765x472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075" y="2564935"/>
            <a:ext cx="4680000" cy="2889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863849" y="300918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50961" y="2352442"/>
            <a:ext cx="6378152" cy="3533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보쉬와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마그나인터내셔널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콘티넨탈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퀄컴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그리고 엔비디아 등 여러 기업의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합작품</a:t>
            </a:r>
            <a:endParaRPr lang="en-US" altLang="ko-KR" sz="1300" kern="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차량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안팎에 라이다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TOF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카메라 등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33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개 센서를 장착해 주변 환경을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감지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전좌석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와이드스크린 디스플레이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모든 방향에서 발생하는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                                       세밀한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소리까지 출력하는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360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리얼리티 오디오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상시접속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커넥티비티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기술도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장착</a:t>
            </a:r>
            <a:endParaRPr lang="en-US" altLang="ko-KR" sz="1300" kern="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백미러와 사이드미러는 ‘실제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거울’이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아닌 차량 내장 카메라가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                                  촬영한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영상을 보여주는 ‘가상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거울’로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대체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전면 유리에 달린 카메라는 주행 중 일어나는 모든 모습을 기록하는 녹화 기능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소니는 레벨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2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수준의 자율 주행을 레벨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4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까지 고도화가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목표</a:t>
            </a:r>
            <a:r>
              <a:rPr lang="en-US" altLang="ko-KR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.                                     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레벨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4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는 제한적 상황을 제외하고 운전자 개입 없이 자율 주행이 이뤄지는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단계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999" y="2049037"/>
            <a:ext cx="13208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소니 비전</a:t>
            </a:r>
            <a:r>
              <a:rPr lang="en-US" altLang="ko-KR" sz="1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-S</a:t>
            </a:r>
            <a:endParaRPr lang="en-US" sz="15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907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http://img.appstory.co.kr/@files/monthly.appstory.co.kr/content/202001/b3f7036bf20418d64274e62c15e6669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598" y="2429761"/>
            <a:ext cx="4680000" cy="312101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527672" y="1326048"/>
            <a:ext cx="106952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인공지능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://www.bloter.net/wp-content/uploads/2020/01/CES_2020_%EC%82%BC%EC%84%B1%EC%A0%84%EC%9E%90_%EC%A0%84%EC%8B%9C%EC%9E%A5_%EC%9D%B4%EB%AA%A8%EC%A0%80%EB%AA%A88-765x543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598" y="2328683"/>
            <a:ext cx="4680000" cy="332316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/>
          <p:cNvSpPr/>
          <p:nvPr/>
        </p:nvSpPr>
        <p:spPr>
          <a:xfrm>
            <a:off x="373655" y="2571191"/>
            <a:ext cx="6096000" cy="2574423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공 모양의 기기 안에 카메라와 각종 센서</a:t>
            </a:r>
            <a:endParaRPr lang="en-US" altLang="ko-KR" sz="1300" kern="1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실내의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IoT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기기와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연결됨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카메라는 집안 곳곳을 모니터링하고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상황에 따라 가전을 제어하고 필요한 일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예를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들어 강아지가 어지럽힌 거실을 로봇청소기가 청소하도록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함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아침이 되면 자동으로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TV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를 켜 기상을 돕고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실내 공기를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조절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‘온 디바이스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AI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’ 기능을 탑재한다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                                                               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데이터를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클라우드가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아닌 기기 자체적으로 처리해 해킹 등의 위협요소를 없앤다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9999" y="2208374"/>
            <a:ext cx="13208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볼리</a:t>
            </a:r>
            <a:endParaRPr lang="en-US" sz="15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22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http://img.appstory.co.kr/@files/monthly.appstory.co.kr/content/202001/b3f7036bf20418d64274e62c15e6669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598" y="2429761"/>
            <a:ext cx="4680000" cy="312101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527672" y="1326048"/>
            <a:ext cx="106952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인공지능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73655" y="2571191"/>
            <a:ext cx="6096000" cy="2574423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공 모양의 기기 안에 카메라와 각종 센서</a:t>
            </a:r>
            <a:endParaRPr lang="en-US" altLang="ko-KR" sz="1300" kern="1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실내의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IoT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기기와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연결됨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카메라는 집안 곳곳을 모니터링하고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상황에 따라 가전을 제어하고 필요한 일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예를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들어 강아지가 어지럽힌 거실을 로봇청소기가 청소하도록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함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아침이 되면 자동으로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TV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를 켜 기상을 돕고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실내 공기를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조절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‘온 디바이스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AI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’ 기능을 탑재한다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                                                               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데이터를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클라우드가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아닌 기기 자체적으로 처리해 해킹 등의 위협요소를 없앤다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9999" y="2208374"/>
            <a:ext cx="13208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볼리</a:t>
            </a:r>
            <a:endParaRPr lang="en-US" sz="15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746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527672" y="1326048"/>
            <a:ext cx="106952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인공지능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2705409"/>
            <a:ext cx="1931939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500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인공인간</a:t>
            </a:r>
            <a:r>
              <a:rPr lang="ko-KR" altLang="en-US" sz="1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프로젝트 네온</a:t>
            </a:r>
            <a:endParaRPr lang="en-US" sz="15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01196" y="3196552"/>
            <a:ext cx="6096000" cy="1600438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비밀리에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진행해온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인공인간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(Artificial Human)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을 만드는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프로젝트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대화하고 실제 인간처럼 행동하는 디지털 인간</a:t>
            </a:r>
            <a:r>
              <a:rPr lang="en-US" alt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=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현실감 넘치는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아바타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네온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영상을 보면 컴퓨터로 만들어진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인공인간이라고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생각되지 않을 만큼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현실적</a:t>
            </a:r>
            <a:endParaRPr lang="en-US" sz="1300" kern="1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 </a:t>
            </a:r>
            <a:r>
              <a:rPr lang="ko-KR" altLang="en-US" sz="13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인공인간은</a:t>
            </a:r>
            <a:r>
              <a:rPr lang="ko-KR" altLang="en-US" sz="13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실제 사람의 모습과 매우 흡사한 우리 생활에 </a:t>
            </a:r>
            <a:r>
              <a:rPr lang="ko-KR" altLang="en-US" sz="13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밀착해나갈</a:t>
            </a:r>
            <a:r>
              <a:rPr lang="ko-KR" altLang="en-US" sz="13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수 있을 </a:t>
            </a:r>
            <a:r>
              <a:rPr lang="ko-KR" altLang="en-US" sz="13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것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://www.bloter.net/wp-content/uploads/2020/01/neon-core-r3-demo-i01-765x43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0365" y="2715900"/>
            <a:ext cx="4680000" cy="26339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910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http://cdnimage.dailian.co.kr/news/202001/news_1578634106_859966_m_1.jpg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7832" y="2471302"/>
            <a:ext cx="4680000" cy="3317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림 12" descr="https://postfiles.pstatic.net/MjAyMDAxMTBfMjYy/MDAxNTc4NjQ2NzEyNTcx.iZv0QoED9qRdwHnmdAOYMIhJNB4XmVTU6oMAYuwIw2Qg.gRcY7LapOSdI3MDMIYg27EP-pROnYfXOt-H9Uuo4eawg.JPEG.naava_kr/%EC%9B%90%EC%95%99%EC%95%84%EB%A6%AC_(20).jpg?type=w966">
            <a:hlinkClick r:id="rId2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056" y="2275323"/>
            <a:ext cx="4680000" cy="351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742475" y="1326048"/>
            <a:ext cx="639919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환경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39997" y="2281282"/>
            <a:ext cx="212846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식물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재배기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|</a:t>
            </a:r>
            <a:r>
              <a:rPr lang="en-US" altLang="ko-KR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LG VS 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삼성</a:t>
            </a:r>
            <a:endParaRPr lang="en-US" sz="15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7" y="2832751"/>
            <a:ext cx="5826001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채소 재배 과정을 자동화 해서 집에서도 일년 내내 </a:t>
            </a:r>
            <a:r>
              <a:rPr lang="en-US" alt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                                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신선한 채소를 </a:t>
            </a: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셀프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재배할 수 있게 해주는 아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이템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건강에 대한 관심이 많아지고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환경오염 우려가 커지면서 가정용 식물재배기에 대한 수요가 늘고 있기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때문에 두 업체의 경쟁이 심화됨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자연과 맞닿아 있고자 하는 우리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의 본성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심각해지는 대기오염으로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인해 건강에 투자를 아끼지 않는 경향이 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IT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기술 트렌드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로 나타나고 있다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.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4" name="그림 13" descr="https://postfiles.pstatic.net/MjAyMDAxMTBfMjA5/MDAxNTc4NjQ4MjQ0MzI0.TaGsS9w2zeK25NUK8l45PKvVUT1kQoCNtXgurYZuHIsg.8N8AomBBwx-XVRLuTaMBir63R4KCktM6H27TFD1aZ7Eg.PNG.naava_kr/image.png?type=w966">
            <a:hlinkClick r:id="rId2"/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47"/>
          <a:stretch/>
        </p:blipFill>
        <p:spPr bwMode="auto">
          <a:xfrm>
            <a:off x="6541141" y="2227773"/>
            <a:ext cx="4952113" cy="3560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138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http://cdnimage.dailian.co.kr/news/202001/news_1578634106_859966_m_1.jpg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7832" y="2471302"/>
            <a:ext cx="4680000" cy="331722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742475" y="1326048"/>
            <a:ext cx="639919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환경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39997" y="2281282"/>
            <a:ext cx="212846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식물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재배기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|</a:t>
            </a:r>
            <a:r>
              <a:rPr lang="en-US" altLang="ko-KR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LG VS 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삼성</a:t>
            </a:r>
            <a:endParaRPr lang="en-US" sz="15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7" y="2832751"/>
            <a:ext cx="5826001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채소 재배 과정을 자동화 해서 집에서도 일년 내내 </a:t>
            </a:r>
            <a:r>
              <a:rPr lang="en-US" alt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                                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신선한 채소를 </a:t>
            </a: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셀프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재배할 수 있게 해주는 아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이템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건강에 대한 관심이 많아지고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환경오염 우려가 커지면서 가정용 식물재배기에 대한 수요가 늘고 있기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때문에 두 업체의 경쟁이 심화됨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자연과 맞닿아 있고자 하는 우리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의 본성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심각해지는 대기오염으로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인해 건강에 투자를 아끼지 않는 경향이 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IT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기술 트렌드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로 나타나고 있다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.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52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http://cdnimage.dailian.co.kr/news/202001/news_1578634106_859966_m_1.jpg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7832" y="2471302"/>
            <a:ext cx="4680000" cy="3317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림 12" descr="https://postfiles.pstatic.net/MjAyMDAxMTBfMjYy/MDAxNTc4NjQ2NzEyNTcx.iZv0QoED9qRdwHnmdAOYMIhJNB4XmVTU6oMAYuwIw2Qg.gRcY7LapOSdI3MDMIYg27EP-pROnYfXOt-H9Uuo4eawg.JPEG.naava_kr/%EC%9B%90%EC%95%99%EC%95%84%EB%A6%AC_(20).jpg?type=w966">
            <a:hlinkClick r:id="rId2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056" y="2275323"/>
            <a:ext cx="4680000" cy="351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742475" y="1326048"/>
            <a:ext cx="639919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환경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39997" y="2281282"/>
            <a:ext cx="212846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식물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재배기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|</a:t>
            </a:r>
            <a:r>
              <a:rPr lang="en-US" altLang="ko-KR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LG VS 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삼성</a:t>
            </a:r>
            <a:endParaRPr lang="en-US" sz="15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7" y="2832751"/>
            <a:ext cx="5826001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채소 재배 과정을 자동화 해서 집에서도 일년 내내 </a:t>
            </a:r>
            <a:r>
              <a:rPr lang="en-US" alt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                                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신선한 채소를 </a:t>
            </a: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셀프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재배할 수 있게 해주는 아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이템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건강에 대한 관심이 많아지고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환경오염 우려가 커지면서 가정용 식물재배기에 대한 수요가 늘고 있기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때문에 두 업체의 경쟁이 심화됨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자연과 맞닿아 있고자 하는 우리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의 본성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심각해지는 대기오염으로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인해 건강에 투자를 아끼지 않는 경향이 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IT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기술 트렌드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로 나타나고 있다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.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73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742475" y="1326048"/>
            <a:ext cx="639919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로봇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://www.bloter.net/wp-content/uploads/2020/01/srcs_101719_VBL-12-e1578468840339-765x40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8" r="27849"/>
          <a:stretch/>
        </p:blipFill>
        <p:spPr bwMode="auto">
          <a:xfrm>
            <a:off x="7561944" y="2155362"/>
            <a:ext cx="3732144" cy="372216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/>
          <p:cNvSpPr/>
          <p:nvPr/>
        </p:nvSpPr>
        <p:spPr>
          <a:xfrm>
            <a:off x="539997" y="2309921"/>
            <a:ext cx="1592103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델타 </a:t>
            </a:r>
            <a:r>
              <a:rPr lang="ko-KR" altLang="en-US" sz="15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웨어러블</a:t>
            </a:r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 로봇</a:t>
            </a:r>
            <a:endParaRPr lang="en-US" sz="15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39998" y="2633086"/>
            <a:ext cx="6889502" cy="2705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물류 작업자의 업무 효율을 증진시키는 산업용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웨어러블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로봇 ‘가디언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XO(Guardian XO)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’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23kg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짜리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무거운 여행 가방을 하늘 높이 치켜들 수 있는 작업자의 힘들 보태는 도우미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장치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작업자의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힘을 최대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20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배까지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증폭 가능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약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60kg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의 타이어도 거뜬히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가능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                     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최대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적재하중은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약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90kg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한 번 완충해 최대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8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시간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작동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델타항공은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올해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1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분기 실제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물류업무에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이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웨어러블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로봇을 시범적으로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도입</a:t>
            </a:r>
            <a:endParaRPr lang="en-US" altLang="ko-KR" sz="1300" kern="10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중장비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같은 무거운 화물을 비행기에 적재하는 작업에 가디언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XO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를 착용한 작업자가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투입 예정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35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638280" y="1326048"/>
            <a:ext cx="848309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노트북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2720302"/>
            <a:ext cx="2600392" cy="3283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500" kern="10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지구 최강 </a:t>
            </a:r>
            <a:r>
              <a:rPr lang="ko-KR" altLang="en-US" sz="1500" kern="100" dirty="0" err="1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크롬북</a:t>
            </a:r>
            <a:r>
              <a:rPr lang="ko-KR" altLang="en-US" sz="1500" kern="10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갤</a:t>
            </a:r>
            <a:r>
              <a:rPr lang="ko-KR" altLang="en-US" sz="1500" kern="10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럭시 </a:t>
            </a:r>
            <a:r>
              <a:rPr lang="ko-KR" altLang="en-US" sz="1500" kern="100" dirty="0" err="1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크롬북</a:t>
            </a:r>
            <a:endParaRPr lang="en-US" sz="15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39998" y="3198659"/>
            <a:ext cx="6762502" cy="1300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9.9mm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두께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4K UHD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해상도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3.9mm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슬림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베젤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S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펜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13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인치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아몰레드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터치스크린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. </a:t>
            </a:r>
          </a:p>
          <a:p>
            <a:pPr marL="742950" lvl="1" indent="-285750" algn="just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크롬북에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4K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해상도의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13.3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인치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아몰레드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터치스크린을 최초로 </a:t>
            </a:r>
            <a:r>
              <a:rPr lang="ko-KR" alt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채택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.</a:t>
            </a:r>
          </a:p>
          <a:p>
            <a:pPr marL="742950" lvl="1" indent="-285750" algn="just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터치스크린은 당연히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S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펜을 지원</a:t>
            </a:r>
            <a:endParaRPr lang="en-US" sz="13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</p:txBody>
      </p:sp>
      <p:pic>
        <p:nvPicPr>
          <p:cNvPr id="11" name="그림 10" descr="http://www.bloter.net/wp-content/uploads/2020/01/XE930QCA_012_R-Perspective_Red-765x5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999" y="2431430"/>
            <a:ext cx="4680000" cy="31193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62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638280" y="1326048"/>
            <a:ext cx="848309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노트북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8" y="1809422"/>
            <a:ext cx="2553904" cy="3308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폴더블</a:t>
            </a:r>
            <a:r>
              <a:rPr lang="ko-KR" alt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노트북 </a:t>
            </a: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씽크패드</a:t>
            </a:r>
            <a:r>
              <a:rPr 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 X1</a:t>
            </a: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폴드</a:t>
            </a:r>
            <a:endParaRPr lang="en-US" sz="15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20263" y="2200741"/>
            <a:ext cx="6721862" cy="3577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화면이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접히는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폴더블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노트북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13.3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인치 화면의 윈도우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노트북이자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반으로 접으면 다이어리처럼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                                손에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들거나 가방에 쏙 넣을 수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있음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997g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으로 애플 맥북에어보다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가벼움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OLED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디스플레이를 수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mm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정도의 곡률로 구부릴 수 있도록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완성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                             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먼지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같은 외부 이물질이 들어가지 못하도록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밀폐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각 화면이 독립적인 디스플레이로 기능</a:t>
            </a:r>
            <a:r>
              <a:rPr lang="en-US" alt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                                                                             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바탕화면이나 앱을 두 화면에 각각 구현하거나 표시</a:t>
            </a:r>
            <a:r>
              <a:rPr lang="en-US" alt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가능</a:t>
            </a:r>
            <a:r>
              <a:rPr lang="en-US" alt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                                            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한쪽에는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브라우저를 다른 한쪽은 워드를 열고 문서를 작성한다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5G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모뎀도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지원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2020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년 중반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2499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달러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(291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만원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판매 예정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://www.bloter.net/wp-content/uploads/2020/01/2020-01-06-image-40-765x387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4" r="5987"/>
          <a:stretch/>
        </p:blipFill>
        <p:spPr bwMode="auto">
          <a:xfrm>
            <a:off x="7323329" y="2691551"/>
            <a:ext cx="4130040" cy="23714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499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대각선 방향의 모서리가 잘린 사각형 9"/>
          <p:cNvSpPr/>
          <p:nvPr/>
        </p:nvSpPr>
        <p:spPr>
          <a:xfrm>
            <a:off x="1340258" y="2296032"/>
            <a:ext cx="9711766" cy="2581254"/>
          </a:xfrm>
          <a:prstGeom prst="snip2Diag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대각선 방향의 모서리가 잘린 사각형 4"/>
          <p:cNvSpPr/>
          <p:nvPr/>
        </p:nvSpPr>
        <p:spPr>
          <a:xfrm>
            <a:off x="1139974" y="2457626"/>
            <a:ext cx="9711766" cy="2581254"/>
          </a:xfrm>
          <a:prstGeom prst="snip2Diag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/>
          <p:cNvSpPr/>
          <p:nvPr/>
        </p:nvSpPr>
        <p:spPr>
          <a:xfrm>
            <a:off x="3125475" y="786743"/>
            <a:ext cx="5941050" cy="553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2019 </a:t>
            </a:r>
            <a:r>
              <a:rPr lang="en-US" sz="2800" b="1" kern="100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5G</a:t>
            </a:r>
            <a:r>
              <a:rPr lang="ko-KR" alt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에 기반한 데이터 시대의 시작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409973" y="2857676"/>
            <a:ext cx="9214339" cy="1682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"/>
            </a:pP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다양한 기기를 인터넷에 연결하는 작업이 완료되었으며 </a:t>
            </a:r>
            <a:endParaRPr lang="en-US" altLang="ko-KR" kern="10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</a:t>
            </a:r>
            <a:r>
              <a:rPr lang="en-US" altLang="ko-KR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 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연결된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장치가 생성하는 데이터를 수집하고 어떻게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활용하냐로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초점이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옮겨짐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marL="342900" lvl="0" indent="-342900" algn="just">
              <a:lnSpc>
                <a:spcPct val="200000"/>
              </a:lnSpc>
              <a:spcAft>
                <a:spcPts val="800"/>
              </a:spcAft>
              <a:buFont typeface="Wingdings" panose="05000000000000000000" pitchFamily="2" charset="2"/>
              <a:buChar char=""/>
            </a:pP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오늘날 많은 결정 행위가 데이터 기반으로 진행되고 있음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940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386612" y="1326048"/>
            <a:ext cx="1351652" cy="4103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뷰티</a:t>
            </a:r>
            <a:r>
              <a:rPr lang="ko-KR" altLang="en-US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+ </a:t>
            </a:r>
            <a:r>
              <a:rPr lang="ko-KR" altLang="en-US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</a:t>
            </a:r>
            <a:endParaRPr lang="en-US" altLang="ko-KR" sz="2000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8" y="2582101"/>
            <a:ext cx="3340979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3D </a:t>
            </a:r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프린팅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마스크팩과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LED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플랙시블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패치</a:t>
            </a:r>
            <a:endParaRPr lang="en-US" sz="15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39998" y="3011289"/>
            <a:ext cx="5999933" cy="1563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말 그대로 사람마다 다 다른 얼굴을 실시간으로 읽어내고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                             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이를 토대로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마스크팩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도안을 디자인하는 기술</a:t>
            </a: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lvl="1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</a:pP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마스크팩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모양을 맞춤으로 디자인할 뿐만 아니라 스캔한 사용자의 피부 상태를 고려해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5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분 안에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마스크팩을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출력</a:t>
            </a:r>
            <a:r>
              <a:rPr lang="en-US" alt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가능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 </a:t>
            </a: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</p:txBody>
      </p:sp>
      <p:pic>
        <p:nvPicPr>
          <p:cNvPr id="11" name="그림 10" descr="http://img.appstory.co.kr/@files/monthly.appstory.co.kr/content/202001/aaf081dc77ca869adcea70f3c9ff7234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264" y="2249217"/>
            <a:ext cx="4680000" cy="35559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70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386612" y="1326048"/>
            <a:ext cx="1351652" cy="4103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뷰티</a:t>
            </a:r>
            <a:r>
              <a:rPr lang="ko-KR" altLang="en-US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+ </a:t>
            </a:r>
            <a:r>
              <a:rPr lang="ko-KR" altLang="en-US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</a:t>
            </a:r>
            <a:endParaRPr lang="en-US" altLang="ko-KR" sz="2000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39998" y="2716160"/>
            <a:ext cx="5964530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LED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마스크와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LED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넥케어의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진화</a:t>
            </a: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lvl="1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</a:pP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피부 관리가 필요한 위치 어느 곳에나 부착할 수 있도록 자유롭게 휘어지는 패치 형태로 만들어진 피부 관리 디바이스</a:t>
            </a: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endParaRPr lang="en-US" altLang="ko-KR" sz="13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재질 특성상 피부에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초밀착되기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때문에 집중 케어가 가능하다는 것이 장점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endParaRPr lang="en-US" sz="13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</p:txBody>
      </p:sp>
      <p:pic>
        <p:nvPicPr>
          <p:cNvPr id="12" name="그림 11" descr="http://img.appstory.co.kr/@files/monthly.appstory.co.kr/content/202001/82637d45d4edc3b899afabf5d599702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264" y="2413008"/>
            <a:ext cx="4680000" cy="312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직사각형 12"/>
          <p:cNvSpPr/>
          <p:nvPr/>
        </p:nvSpPr>
        <p:spPr>
          <a:xfrm>
            <a:off x="539998" y="2582101"/>
            <a:ext cx="3340979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3D </a:t>
            </a:r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프린팅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마스크팩과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LED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플랙시블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패치</a:t>
            </a:r>
            <a:endParaRPr lang="en-US" sz="15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483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롤러블 tv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615" y="2573614"/>
            <a:ext cx="4680000" cy="2637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3773192" y="1326048"/>
            <a:ext cx="4578497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디스플레이 </a:t>
            </a:r>
            <a:r>
              <a:rPr lang="en-US" altLang="ko-KR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대한민국이 주도하고 있는 시장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2531780"/>
            <a:ext cx="185654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en-US" altLang="ko-KR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LG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롤러블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디</a:t>
            </a:r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스플레이</a:t>
            </a:r>
            <a:endParaRPr lang="en-US" sz="1500" dirty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s://post-phinf.pstatic.net/MjAyMDAxMDhfMjI4/MDAxNTc4NDkyNTcyNjc2.20Jmb9e_aT02M4UnEqboNp6khahaHryyR71OuAjf7kEg.3O3qoixyrCgvYLEe5NAvTUrpCFnIWXhpLIy_vGxiENkg.JPEG/20200106_093348.jpg?type=w120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615" y="2367136"/>
            <a:ext cx="4680000" cy="305010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539999" y="2973394"/>
            <a:ext cx="6029231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CES 2019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년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롤업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방식의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롤러블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TV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처음 공개</a:t>
            </a: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lvl="1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</a:pP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기존에 공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개된 아래에서 위로 올라가는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롤업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방식뿐만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아니라 </a:t>
            </a:r>
            <a:r>
              <a:rPr lang="en-US" alt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                  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위에서 아래로 펼쳐지는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롤다운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방식</a:t>
            </a: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돌돌돌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말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려져 있는 디스플레이가 펼쳐지면서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밖으로나옴</a:t>
            </a:r>
            <a:endParaRPr lang="en-US" sz="13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727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099673" y="1326048"/>
            <a:ext cx="1925528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주목할 만 한 제품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1747702"/>
            <a:ext cx="2484976" cy="339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5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스마트폰 스트리밍 서비스 </a:t>
            </a:r>
            <a:r>
              <a:rPr lang="ko-KR" altLang="en-US" sz="1500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퀴비</a:t>
            </a:r>
            <a:endParaRPr lang="en-US" sz="15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3" name="그림 12" descr="http://www.bloter.net/wp-content/uploads/2020/01/Quibi-Logo-765x456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024" y="2418496"/>
            <a:ext cx="4680000" cy="278823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직사각형 4"/>
          <p:cNvSpPr/>
          <p:nvPr/>
        </p:nvSpPr>
        <p:spPr>
          <a:xfrm>
            <a:off x="539999" y="2065812"/>
            <a:ext cx="6238171" cy="37087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드림웍스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창업자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제프리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카젠버그가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설립을 주도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‘빨리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베어무는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한 입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(Quick Bites)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’이라는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의미로                                                  </a:t>
            </a:r>
            <a:r>
              <a:rPr lang="ko-KR" altLang="en-US" sz="1300" kern="10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밀</a:t>
            </a:r>
            <a:r>
              <a:rPr lang="ko-KR" sz="1300" kern="100" spc="-75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레니얼</a:t>
            </a:r>
            <a:r>
              <a:rPr lang="ko-KR" sz="1300" kern="100" spc="-75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세대의 영상 소비 습관을 기반으로 탄생한 새로운 형태의 플랫폼</a:t>
            </a:r>
            <a:endParaRPr lang="en-US" altLang="ko-KR" sz="1300" kern="100" spc="-75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spc="-75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300" kern="100" spc="-75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밀레니얼</a:t>
            </a:r>
            <a:r>
              <a:rPr lang="ko-KR" altLang="en-US" sz="1300" kern="100" spc="-75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세대가 이동 중에 스마트폰으로 짧고 간편하게 영상을 보는 것에 착안해</a:t>
            </a:r>
            <a:r>
              <a:rPr lang="en-US" sz="1300" kern="100" spc="-75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            10</a:t>
            </a:r>
            <a:r>
              <a:rPr lang="ko-KR" altLang="en-US" sz="1300" kern="100" spc="-75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분 내외 영상으로만 </a:t>
            </a:r>
            <a:r>
              <a:rPr lang="ko-KR" altLang="en-US" sz="1300" kern="100" spc="-75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구성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동영상을 어떤 방향에서 시청하더라도 레터박스 없이 온전히 감상할 수 있게 하는 </a:t>
            </a:r>
            <a:r>
              <a:rPr lang="en-US" alt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</a:t>
            </a:r>
            <a:r>
              <a:rPr lang="ko-KR" altLang="en-US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턴스타일</a:t>
            </a:r>
            <a:r>
              <a:rPr lang="ko-KR" alt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기술로 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가로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세로 방향 상관없는 최적의 장면을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선사</a:t>
            </a:r>
            <a:endParaRPr lang="en-US" altLang="ko-KR" sz="1300" kern="10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오직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스마트폰에서만 즐길 수 있는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75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개 오리지널쇼와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8500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개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콘텐츠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스티븐 스필버그의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호러물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‘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애프터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다크’처럼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저녁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7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시부터 아침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7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시 사이에만 감상할 수 있는 등 다른 스트리밍 서비스와 차별화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포인트</a:t>
            </a:r>
            <a:endParaRPr lang="en-US" altLang="ko-KR" sz="1300" kern="10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64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/>
          <p:cNvSpPr/>
          <p:nvPr/>
        </p:nvSpPr>
        <p:spPr>
          <a:xfrm>
            <a:off x="4822255" y="769646"/>
            <a:ext cx="2547492" cy="553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참고자료 및 출처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1830768"/>
            <a:ext cx="11112000" cy="3628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2"/>
              </a:rPr>
              <a:t>http://www.bloter.net/archives/367425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3"/>
              </a:rPr>
              <a:t>http://news.appstory.co.kr/plan12710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4"/>
              </a:rPr>
              <a:t>http://gamsungit.com/221762398966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5"/>
              </a:rPr>
              <a:t>http://www.lgblog.co.kr/innovation/202900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6"/>
              </a:rPr>
              <a:t>http://donga.com/news/article/all/20200115/99240218/1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3"/>
              </a:rPr>
              <a:t>http://news.appstory.co.kr/plan12710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7"/>
              </a:rPr>
              <a:t>https://www.wired.kr/news/articleView.html?idxno=729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0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한국 인터넷 </a:t>
            </a:r>
            <a:r>
              <a:rPr lang="ko-KR" altLang="en-US" sz="10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진흥원</a:t>
            </a:r>
            <a:r>
              <a:rPr lang="en-US" sz="10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CES </a:t>
            </a:r>
            <a:r>
              <a:rPr lang="ko-KR" altLang="en-US" sz="10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주요 이슈 분석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8"/>
              </a:rPr>
              <a:t>https://happist.com/569345/2020-ces-ces-%EC%86%8C%EB%B9%84%EC%9E%90-%EA%B8%B0%EC%88%A0-%ED%8A%B8%EB%A0%8C%EB%93%9C-%EB%B3%B8%EA%B2%A9-%EB%8D%B0%EC%9D%B4%ED%83%80-%EC%8B%9C%EB%8C%80%EB%A1%9C-%EC%A7%84%EC%9E%85-by-cta/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7"/>
              </a:rPr>
              <a:t>https://www.wired.kr/news/articleView.html?idxno=729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 </a:t>
            </a: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 smtClean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9"/>
              </a:rPr>
              <a:t>https</a:t>
            </a: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9"/>
              </a:rPr>
              <a:t>://</a:t>
            </a:r>
            <a:r>
              <a:rPr lang="en-US" sz="1000" u="sng" kern="100" dirty="0" smtClean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9"/>
              </a:rPr>
              <a:t>blog.naver.com/tech-plus/221762293704</a:t>
            </a:r>
            <a:endParaRPr lang="en-US" sz="1000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dirty="0" smtClean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10"/>
              </a:rPr>
              <a:t>http</a:t>
            </a:r>
            <a:r>
              <a:rPr lang="en-US" sz="1000" u="sng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10"/>
              </a:rPr>
              <a:t>://www.thelec.kr/news/articleView.html?idxno=4699</a:t>
            </a:r>
            <a:endParaRPr lang="en-US" sz="1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326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/>
          <p:cNvSpPr/>
          <p:nvPr/>
        </p:nvSpPr>
        <p:spPr>
          <a:xfrm>
            <a:off x="3125475" y="786743"/>
            <a:ext cx="5941050" cy="553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2019 </a:t>
            </a:r>
            <a:r>
              <a:rPr lang="en-US" sz="2800" b="1" kern="100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5G</a:t>
            </a:r>
            <a:r>
              <a:rPr lang="ko-KR" alt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에 기반한 데이터 시대의 시작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1407787" y="184311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5G</a:t>
            </a:r>
          </a:p>
        </p:txBody>
      </p:sp>
      <p:sp>
        <p:nvSpPr>
          <p:cNvPr id="10" name="타원 9"/>
          <p:cNvSpPr/>
          <p:nvPr/>
        </p:nvSpPr>
        <p:spPr>
          <a:xfrm>
            <a:off x="3993262" y="184311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인공 지능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6578737" y="184311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8K TV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164212" y="184311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AR/VR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749368" y="393489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자율</a:t>
            </a:r>
            <a:endParaRPr lang="en-US" altLang="ko-KR" sz="2400" dirty="0" smtClean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주행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5286000" y="393489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회복력</a:t>
            </a:r>
            <a:endParaRPr lang="en-US" altLang="ko-KR" sz="2400" dirty="0" smtClean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기술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7822631" y="393489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디지털 헬스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52153" y="5652313"/>
            <a:ext cx="3687692" cy="256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* </a:t>
            </a:r>
            <a:r>
              <a:rPr lang="ko-KR" altLang="en-US" sz="10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회복력 </a:t>
            </a:r>
            <a:r>
              <a:rPr lang="en-US" sz="10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10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침해를 탐</a:t>
            </a:r>
            <a:r>
              <a:rPr lang="ko-KR" altLang="en-US" sz="10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지하고 가능한 빠르고 효과적으로 처리하는 능력</a:t>
            </a:r>
            <a:endParaRPr lang="en-US" sz="10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82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/>
          <p:cNvSpPr/>
          <p:nvPr/>
        </p:nvSpPr>
        <p:spPr>
          <a:xfrm>
            <a:off x="3125475" y="786743"/>
            <a:ext cx="5941050" cy="553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2019 </a:t>
            </a:r>
            <a:r>
              <a:rPr lang="en-US" sz="2800" b="1" kern="100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5G</a:t>
            </a:r>
            <a:r>
              <a:rPr lang="ko-KR" alt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에 기반한 데이터 시대의 시작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한쪽 모서리가 잘린 사각형 4"/>
          <p:cNvSpPr/>
          <p:nvPr/>
        </p:nvSpPr>
        <p:spPr>
          <a:xfrm>
            <a:off x="5617196" y="1926770"/>
            <a:ext cx="5622304" cy="3591129"/>
          </a:xfrm>
          <a:prstGeom prst="snip1Rect">
            <a:avLst/>
          </a:prstGeom>
          <a:solidFill>
            <a:srgbClr val="252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각 삼각형 6"/>
          <p:cNvSpPr/>
          <p:nvPr/>
        </p:nvSpPr>
        <p:spPr>
          <a:xfrm flipH="1">
            <a:off x="2562846" y="2528888"/>
            <a:ext cx="8676654" cy="2989012"/>
          </a:xfrm>
          <a:prstGeom prst="rtTriangle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관련 이미지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721"/>
          <a:stretch/>
        </p:blipFill>
        <p:spPr bwMode="auto">
          <a:xfrm>
            <a:off x="950307" y="1926770"/>
            <a:ext cx="4666889" cy="3591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5586734" y="2840303"/>
            <a:ext cx="5652766" cy="1717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ko-KR" alt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 시스템을 결합한 </a:t>
            </a:r>
            <a:r>
              <a:rPr lang="ko-KR" altLang="en-US" sz="2000" kern="10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자율주행차</a:t>
            </a:r>
            <a:endParaRPr lang="en-US" sz="2000" kern="1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ko-KR" alt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차세대 디스플레이 </a:t>
            </a:r>
            <a:r>
              <a:rPr 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OLED vs QLED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en-US" sz="2000" kern="10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IoT</a:t>
            </a:r>
            <a:r>
              <a:rPr lang="ko-KR" alt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적용이 본격화 된 스마트 홈 백색 가전 분야</a:t>
            </a:r>
            <a:endParaRPr lang="en-US" sz="2000" kern="1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ko-KR" alt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벨</a:t>
            </a:r>
            <a:r>
              <a:rPr 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(BELL)</a:t>
            </a:r>
            <a:r>
              <a:rPr lang="ko-KR" alt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의 하늘을 나는 운송수단인 컨버터플레인</a:t>
            </a:r>
            <a:r>
              <a:rPr 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98498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/>
          <p:cNvSpPr/>
          <p:nvPr/>
        </p:nvSpPr>
        <p:spPr>
          <a:xfrm>
            <a:off x="3125475" y="786743"/>
            <a:ext cx="5941050" cy="553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2019 </a:t>
            </a:r>
            <a:r>
              <a:rPr lang="en-US" sz="2800" b="1" kern="100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5G</a:t>
            </a:r>
            <a:r>
              <a:rPr lang="ko-KR" alt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에 기반한 데이터 시대의 시작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그림 6" descr="https://byline.network/wp-content/uploads/2019/01/photo_20190109112424_6553832_0-e1547071517573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790" y="2154470"/>
            <a:ext cx="4592810" cy="369362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6191760" y="2279908"/>
            <a:ext cx="5065776" cy="3098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전기로 </a:t>
            </a: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주행</a:t>
            </a:r>
            <a:endParaRPr lang="en-US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주행 가능 거리 목표는 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1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시간</a:t>
            </a:r>
            <a:endParaRPr lang="en-US" altLang="ko-KR" kern="1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altLang="ko-KR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 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속도는 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1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시간에 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150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마일</a:t>
            </a:r>
            <a:endParaRPr lang="en-US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주로 </a:t>
            </a:r>
            <a:r>
              <a:rPr lang="ko-KR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군용헬기를</a:t>
            </a: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만드는 곳인데 </a:t>
            </a:r>
            <a:endParaRPr lang="en-US" altLang="ko-KR" kern="1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altLang="ko-KR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</a:t>
            </a:r>
            <a:r>
              <a:rPr lang="en-US" altLang="ko-KR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</a:t>
            </a: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최초의 </a:t>
            </a:r>
            <a:r>
              <a:rPr lang="ko-KR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컨슈머</a:t>
            </a: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제품을 만듦</a:t>
            </a:r>
            <a:endParaRPr lang="en-US" altLang="ko-KR" kern="1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</a:t>
            </a:r>
            <a:r>
              <a:rPr 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(</a:t>
            </a:r>
            <a:r>
              <a:rPr lang="ko-KR" altLang="en-US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대중교통용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-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하이브리드 </a:t>
            </a:r>
            <a:r>
              <a:rPr lang="ko-KR" altLang="en-US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항공택시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)</a:t>
            </a:r>
            <a:endParaRPr lang="en-US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350790" y="1733262"/>
            <a:ext cx="4745210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ko-KR" altLang="en-US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벨</a:t>
            </a:r>
            <a:r>
              <a:rPr lang="en-US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(BELL)</a:t>
            </a:r>
            <a:r>
              <a:rPr lang="ko-KR" altLang="en-US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의 하늘을 나는 운송수단인 컨버터플레인</a:t>
            </a:r>
            <a:r>
              <a:rPr lang="en-US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 </a:t>
            </a:r>
            <a:endParaRPr lang="en-US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50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직사각형 2"/>
          <p:cNvSpPr/>
          <p:nvPr/>
        </p:nvSpPr>
        <p:spPr>
          <a:xfrm>
            <a:off x="539999" y="1586843"/>
            <a:ext cx="10963948" cy="410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“ </a:t>
            </a:r>
            <a:r>
              <a:rPr lang="ko-KR" altLang="en-US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시장을 </a:t>
            </a:r>
            <a:r>
              <a:rPr lang="ko-KR" altLang="en-US" sz="20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재정의하고 비즈니스 모델을 변화시킬 혁신적 기술의 전체 스펙트럼을 </a:t>
            </a:r>
            <a:r>
              <a:rPr lang="ko-KR" altLang="en-US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다룸 </a:t>
            </a:r>
            <a:r>
              <a:rPr lang="en-US" altLang="ko-KR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”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706914" y="2321979"/>
            <a:ext cx="10778171" cy="3760356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1277835" y="2724243"/>
            <a:ext cx="10914743" cy="2959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올해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CES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는 ‘환경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'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과 ‘고령화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'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관련 산업이 폭발적으로 성장할 것임을 예고하는 첫 해 였다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700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CTA(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미국 소비자 기술 협회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따르면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CES 2020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참가하는 헬스케어 부문 참가 업체는 지난해보다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20%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이상 증가했다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700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en-US" sz="17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전형적인</a:t>
            </a:r>
            <a:r>
              <a:rPr lang="en-US" sz="17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IT </a:t>
            </a:r>
            <a:r>
              <a:rPr lang="ko-KR" altLang="en-US" sz="17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및 전자 산업을 주도하는 기업뿐만 아니라 다양한 분야의 업체들이 결집했다</a:t>
            </a:r>
            <a:r>
              <a:rPr lang="en-US" sz="17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7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글로벌 </a:t>
            </a:r>
            <a:r>
              <a:rPr lang="ko-KR" altLang="en-US" sz="1700" kern="100" spc="-3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완성차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기업들의 완전 자율주행차에 대한 관심은 크게 낮아졌다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altLang="ko-KR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-&gt;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자율주행차를 현실화하는 데 시간이 필요하다고 판단한 것이다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다만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 기술에 대한 관심 자체는 여전했다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700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스마트 </a:t>
            </a:r>
            <a:r>
              <a:rPr lang="ko-KR" altLang="en-US" sz="1700" kern="100" spc="-3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모빌</a:t>
            </a:r>
            <a:r>
              <a:rPr lang="ko-KR" altLang="en-US" sz="1700" kern="100" spc="-3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리티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솔루션이 크게 떠오를 것이다</a:t>
            </a:r>
            <a:r>
              <a:rPr lang="en-US" altLang="ko-KR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. 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(</a:t>
            </a:r>
            <a:r>
              <a:rPr lang="ko-KR" altLang="en-US" sz="1700" kern="100" spc="-3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현대자동자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,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소니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)</a:t>
            </a:r>
            <a:endParaRPr lang="en-US" sz="17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 rot="21017320">
            <a:off x="5488603" y="2140516"/>
            <a:ext cx="1073722" cy="364467"/>
          </a:xfrm>
          <a:prstGeom prst="rect">
            <a:avLst/>
          </a:prstGeom>
          <a:solidFill>
            <a:srgbClr val="1D774C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체크 표시 아이콘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8889" y1="52222" x2="51389" y2="5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079" y="2800117"/>
            <a:ext cx="400756" cy="40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체크 표시 아이콘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889" y1="52222" x2="51389" y2="5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079" y="3287529"/>
            <a:ext cx="400756" cy="40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체크 표시 아이콘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889" y1="52222" x2="51389" y2="5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079" y="4266883"/>
            <a:ext cx="400756" cy="40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체크 표시 아이콘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889" y1="52222" x2="51389" y2="5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079" y="3780699"/>
            <a:ext cx="400756" cy="40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체크 표시 아이콘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889" y1="52222" x2="51389" y2="5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079" y="5263196"/>
            <a:ext cx="400756" cy="40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1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직사각형 2"/>
          <p:cNvSpPr/>
          <p:nvPr/>
        </p:nvSpPr>
        <p:spPr>
          <a:xfrm>
            <a:off x="4478260" y="2041624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276175" y="1816239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직사각형 4"/>
          <p:cNvSpPr/>
          <p:nvPr/>
        </p:nvSpPr>
        <p:spPr>
          <a:xfrm>
            <a:off x="5368933" y="1605678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5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오른쪽 화살표 9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457152" y="3093801"/>
            <a:ext cx="4831774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   5G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는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농업혁신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에도 큰 영향을 미칠 것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lvl="0" indent="-285750" latinLnBrk="1">
              <a:lnSpc>
                <a:spcPct val="150000"/>
              </a:lnSpc>
              <a:buFontTx/>
              <a:buChar char="-"/>
            </a:pP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2020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년엔 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천만대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endParaRPr lang="en-US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2021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년엔 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6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천만대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(63%)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수준으로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증가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2022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년에는 </a:t>
            </a:r>
            <a:r>
              <a:rPr 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5G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 </a:t>
            </a:r>
            <a:r>
              <a:rPr 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4G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 넘어설 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것 </a:t>
            </a:r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미국</a:t>
            </a:r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endParaRPr 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직사각형 24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직사각형 26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34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</TotalTime>
  <Words>2226</Words>
  <Application>Microsoft Office PowerPoint</Application>
  <PresentationFormat>와이드스크린</PresentationFormat>
  <Paragraphs>293</Paragraphs>
  <Slides>34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5" baseType="lpstr">
      <vt:lpstr>나눔스퀘어_ac ExtraBold</vt:lpstr>
      <vt:lpstr>Calibri</vt:lpstr>
      <vt:lpstr>맑은 고딕</vt:lpstr>
      <vt:lpstr>나눔스퀘어_ac Bold</vt:lpstr>
      <vt:lpstr>Wingdings</vt:lpstr>
      <vt:lpstr>Calibri Light</vt:lpstr>
      <vt:lpstr>Arial</vt:lpstr>
      <vt:lpstr>Times New Roman</vt:lpstr>
      <vt:lpstr>나눔스퀘어_ac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yooheesoo97@gmail.com</dc:creator>
  <cp:lastModifiedBy>이철림</cp:lastModifiedBy>
  <cp:revision>31</cp:revision>
  <dcterms:created xsi:type="dcterms:W3CDTF">2020-01-17T00:23:26Z</dcterms:created>
  <dcterms:modified xsi:type="dcterms:W3CDTF">2020-01-23T05:12:59Z</dcterms:modified>
</cp:coreProperties>
</file>

<file path=docProps/thumbnail.jpeg>
</file>